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 snapToGrid="0" snapToObjects="1">
      <p:cViewPr varScale="1">
        <p:scale>
          <a:sx n="72" d="100"/>
          <a:sy n="72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86981-F740-B142-B714-302C7CBF557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CFA94-52C2-6743-9588-F6C7A721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CFA94-52C2-6743-9588-F6C7A721FD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8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CFA94-52C2-6743-9588-F6C7A721FD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AE37-0A2D-964E-BE7B-1EFD22B9A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CFA6F-BFB2-6545-9445-9A648B7F6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BF169-D874-B546-BE38-DB86B8FE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46D40-28FD-EB44-B90C-BA7EB074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1B656-692E-D74B-86C2-CDD08D27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4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D45E-1054-CA4A-A663-7ACF31D0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765FB-3302-5B42-8B5D-276DCCD2D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8C120-74BC-B740-A1A9-5B8E2BD9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AF18-EA35-7B46-9688-4AA3C56F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A7A9-332F-8741-835F-A4334207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0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BADD9-B762-884C-9C3D-E3239653E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22B12-1523-4242-BC5A-4CA4C8DA8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2D9E8-BBA9-3148-9692-15823CFC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55BA8-015C-0848-A9D7-01B05ED1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D3F16-A799-B341-A3BA-23CB8113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9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19E1-65B9-7B43-B5AA-82803FCC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FE3E-DC7D-D14E-BAE2-177EFE71C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E4AF1-F162-8C45-803B-BFCA103A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A0C05-DB87-034A-B614-A04793EE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F147-965E-F845-9CB7-530CE8E2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0581-6DA9-314C-AC92-D9A19DBB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87A54-E828-4D48-A0EE-696A7E3E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B670-2306-B243-BE0C-15504267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9055B-712A-7F41-A81F-37E4C80F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DF7C9-09F1-5C4A-8AC5-373DBC21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7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44A4-0E90-0548-B3E4-C3C905F1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3B021-8B8F-1447-A482-82AE74EFF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2A9CE-F4FE-2C46-887B-38A08D3FE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C2D0F-B4C5-534E-B900-10F0DCC6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A0F7C-9BEB-A341-9ACF-04E9EA56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3A936-D513-1549-A6BD-512D6A42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068E-1AF6-F94C-AE1E-2E868A50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3DB9C-2670-3B42-915F-950FAE04E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46D21-FDB2-204C-BD0C-80B90E701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4CA83-3E95-F84C-B474-2E6991A9B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4361D-C61A-FB44-886C-43D4C402A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F18DA-DA1E-394A-A411-369ED883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C2216-F7ED-3248-A17C-138E5AB7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229BB-C8C3-1945-AB7C-415FADF6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2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191F-D078-BC4C-B1F7-0F108811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CFC0C-23FC-3243-8382-933F503C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1073C-FB5F-CA42-B391-BF20087E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E9BEC-F8BB-194E-9054-4AAAD151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1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EB10E-7C52-E64E-95C3-ECCAC3C2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5B219-2143-FA4B-9F0B-3966FEA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D1F22-B93E-D040-8387-25EEB224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C051-9E72-E94F-B723-93EF3A80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D6A5-791A-0D48-9211-CAF03D12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9E7B9-23B0-E543-BA3A-7DC8CBEFD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0F806-036D-7F4A-8BB7-FF47E543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B14CE-B581-2441-8C1F-19F9259F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4C455-F1BD-4940-BD32-08A0A04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879D-5184-1246-8B1A-C2AC097A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64E19-3631-AE44-A0D1-E485C7CB0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63FF4-D71D-374E-A04D-5362FD36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B7728-DE8E-AE42-B7D3-E4069C96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5A461-558A-A345-83C2-38773841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E8C5E-E46F-A346-A1D2-5C2F8497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B9591-3934-9F4A-8224-3559E6FE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8E582-14C8-974A-9FF6-FA7F06212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F40EB-3CA9-4641-9B04-93CD77048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D724-A8B1-1B48-BC76-A3A855C728B0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4C8E7-0198-B94A-B1C0-C03BECA1D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7A011-298C-224A-9A42-AB8C7E93E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DA460-162F-6645-B416-AC21C6FB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3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1CD45-945D-7E4C-AF27-863189772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4259687"/>
            <a:ext cx="11850624" cy="775845"/>
          </a:xfrm>
        </p:spPr>
        <p:txBody>
          <a:bodyPr anchor="b"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Castellar" panose="020A0402060406010301" pitchFamily="18" charset="77"/>
                <a:cs typeface="Arial Black" panose="020B0604020202020204" pitchFamily="34" charset="0"/>
              </a:rPr>
              <a:t>Unit 5a</a:t>
            </a:r>
            <a:r>
              <a:rPr lang="en-US" sz="3200" b="1" dirty="0">
                <a:solidFill>
                  <a:srgbClr val="FFFFFF"/>
                </a:solidFill>
                <a:latin typeface="Castellar" panose="020A0402060406010301" pitchFamily="18" charset="77"/>
                <a:cs typeface="Arial Black" panose="020B0604020202020204" pitchFamily="34" charset="0"/>
              </a:rPr>
              <a:t>: </a:t>
            </a:r>
            <a:r>
              <a:rPr lang="en-US" sz="2800" dirty="0">
                <a:solidFill>
                  <a:srgbClr val="FFFFFF"/>
                </a:solidFill>
                <a:latin typeface="Castellar" panose="020A0402060406010301" pitchFamily="18" charset="77"/>
              </a:rPr>
              <a:t>Urbanization in the Gilded Age (1870-1920)</a:t>
            </a:r>
            <a:endParaRPr lang="en-US" sz="3600" dirty="0">
              <a:solidFill>
                <a:srgbClr val="FFFFFF"/>
              </a:solidFill>
              <a:latin typeface="Castellar" panose="020A0402060406010301" pitchFamily="18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49A1CEF-C55C-4643-AE88-A8B9ED012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0" y="4929319"/>
            <a:ext cx="9163757" cy="11297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Topic: Introduction/Urbanization</a:t>
            </a:r>
          </a:p>
          <a:p>
            <a:r>
              <a:rPr lang="en-US" b="1" dirty="0">
                <a:solidFill>
                  <a:srgbClr val="FFFFFF"/>
                </a:solidFill>
              </a:rPr>
              <a:t>Monday, February 9,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40084-9203-BF4A-8577-6A321F5EE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6" y="371721"/>
            <a:ext cx="10296528" cy="32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0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5302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E193F-A7D0-4742-9214-DE84CAA0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stellar" panose="020A0402060406010301" pitchFamily="18" charset="77"/>
              </a:rPr>
              <a:t>Unit Essential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29E7E-4B14-154E-B923-9977C8600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1A497-78CF-EB45-8D24-373308F2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840" y="321732"/>
            <a:ext cx="4335613" cy="6214534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How did technology, natural resources, and transportation support the growth of industrialization in America?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---</a:t>
            </a:r>
          </a:p>
          <a:p>
            <a:r>
              <a:rPr lang="en-US" dirty="0">
                <a:solidFill>
                  <a:srgbClr val="FFFFFF"/>
                </a:solidFill>
              </a:rPr>
              <a:t>What were the causes and effects of industrialization during the Gilded Age?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---</a:t>
            </a:r>
          </a:p>
          <a:p>
            <a:r>
              <a:rPr lang="en-US" dirty="0">
                <a:solidFill>
                  <a:srgbClr val="FFFFFF"/>
                </a:solidFill>
              </a:rPr>
              <a:t>What was the relationship between industrialization, immigration, and urbanization during the Gilded Age?</a:t>
            </a:r>
          </a:p>
        </p:txBody>
      </p:sp>
    </p:spTree>
    <p:extLst>
      <p:ext uri="{BB962C8B-B14F-4D97-AF65-F5344CB8AC3E}">
        <p14:creationId xmlns:p14="http://schemas.microsoft.com/office/powerpoint/2010/main" val="334305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2E9190-2DB9-A543-804B-E08BDCA35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0F551-FCAF-9C4F-B4EE-2F810715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stellar" panose="020A0402060406010301" pitchFamily="18" charset="77"/>
              </a:rPr>
              <a:t>Unifying Themes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F7711-E454-9943-8966-41BFCA59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3105144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n-US" dirty="0"/>
              <a:t>Time, Continuity, Change </a:t>
            </a:r>
          </a:p>
          <a:p>
            <a:pPr algn="ctr"/>
            <a:r>
              <a:rPr lang="en-US" dirty="0"/>
              <a:t>Geography, Humans, and the Environment</a:t>
            </a:r>
          </a:p>
          <a:p>
            <a:pPr algn="ctr"/>
            <a:r>
              <a:rPr lang="en-US" dirty="0"/>
              <a:t>Development of Social Structures</a:t>
            </a:r>
          </a:p>
          <a:p>
            <a:pPr algn="ctr"/>
            <a:r>
              <a:rPr lang="en-US" dirty="0"/>
              <a:t>Science, Technology,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259550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493E9-B03A-AD45-AB8F-69CF274E5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63ECA-3076-9A49-82D5-BD594DBE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accent4">
                    <a:lumMod val="75000"/>
                  </a:schemeClr>
                </a:solidFill>
                <a:latin typeface="Castellar" panose="020A0402060406010301" pitchFamily="18" charset="77"/>
              </a:rPr>
              <a:t>The Gilded 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CAAC5-6902-6944-9A4C-3EF1B7AA7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294" y="527304"/>
            <a:ext cx="5744685" cy="58033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An era of rising prosperity and strong, rapid economic growth and expansion that lasted from around 1870 until around 1900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FFFFFF"/>
                </a:solidFill>
              </a:rPr>
              <a:t>Defined by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Growth of industries such as railroads, coal mining, and finance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Rapid growth of the west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Greed &amp; Corruption amongst the wealthy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A wave of immigration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Increasing role of the media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98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3FF5-C4AF-B747-BEB7-CF5C3EB0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6" y="1"/>
            <a:ext cx="4300396" cy="146304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Castellar" panose="020A0402060406010301" pitchFamily="18" charset="77"/>
              </a:rPr>
              <a:t>Transcontinental Railroad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E53C3-589C-9341-94ED-B54CF6141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4624862" cy="563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------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dirty="0"/>
              <a:t>Connected the United States from east to west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dirty="0"/>
              <a:t>Nearly 2,000 miles long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dirty="0"/>
              <a:t>Constructed between 1863 and 1869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dirty="0"/>
              <a:t>Made cross-country travel and trade much cheaper and easier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dirty="0"/>
              <a:t>As Americans moved more freely across the country, they were able to exchange ideas and conduct business with each other</a:t>
            </a:r>
          </a:p>
          <a:p>
            <a:pPr marL="0" indent="0" algn="ctr">
              <a:buNone/>
            </a:pPr>
            <a:r>
              <a:rPr lang="en-US" sz="1800" dirty="0"/>
              <a:t>--------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B3AA8-3E0F-F448-AD2E-C0B7D8951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9" r="15088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363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651BC7-AB41-4017-8071-13676E9C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90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1FF03-B690-F547-B258-19329E9B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8"/>
            <a:ext cx="4639056" cy="167660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stellar" panose="020A0402060406010301" pitchFamily="18" charset="77"/>
              </a:rPr>
              <a:t>Transcontinental Railroad: </a:t>
            </a:r>
            <a:b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stellar" panose="020A0402060406010301" pitchFamily="18" charset="77"/>
              </a:rPr>
            </a:br>
            <a:r>
              <a:rPr lang="en-US" sz="28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astellar" panose="020A0402060406010301" pitchFamily="18" charset="77"/>
              </a:rPr>
              <a:t>Negative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FD32-505A-A446-8C57-396A2465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" y="1499616"/>
            <a:ext cx="4376928" cy="523036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Native American way of life was severely damaged as the railroad pushed through tribal lands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Many natural resources were destroyed to make way for the tracks and train stations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the workers, life was difficult. It was hard labor in challenging conditions for very little pay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64F96-8654-C94E-A35E-3E500DC36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632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748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E544-6E9D-9147-B563-90A369FB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5488"/>
            <a:ext cx="4639056" cy="1318317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FFC000"/>
                </a:solidFill>
                <a:latin typeface="Castellar" panose="020A0402060406010301" pitchFamily="18" charset="77"/>
              </a:rPr>
              <a:t>Industrialists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96FEC-F57B-6E4C-A6F5-F6EAE7C8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6880"/>
            <a:ext cx="4639056" cy="4840224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u="sng" dirty="0"/>
              <a:t>Robber Baron</a:t>
            </a:r>
            <a:r>
              <a:rPr lang="en-US" sz="2400" dirty="0"/>
              <a:t>: a person who has become rich through ruthless and immoral business practices </a:t>
            </a:r>
          </a:p>
          <a:p>
            <a:pPr marL="0" indent="0" algn="ctr">
              <a:buClr>
                <a:srgbClr val="0070C0"/>
              </a:buClr>
              <a:buNone/>
            </a:pPr>
            <a:r>
              <a:rPr lang="en-US" sz="2400" dirty="0"/>
              <a:t>Ex: John D. Rockefeller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2400" u="sng" dirty="0"/>
              <a:t>Captains of Industry</a:t>
            </a:r>
            <a:r>
              <a:rPr lang="en-US" sz="2400" dirty="0"/>
              <a:t>: business leaders whose means of amassing a personal fortune contributed positively to the country in some way; philanthropists</a:t>
            </a:r>
          </a:p>
          <a:p>
            <a:pPr marL="0" indent="0" algn="ctr">
              <a:buClr>
                <a:srgbClr val="0070C0"/>
              </a:buClr>
              <a:buNone/>
            </a:pPr>
            <a:r>
              <a:rPr lang="en-US" sz="2400" dirty="0"/>
              <a:t>Ex: Andrew Carnegie</a:t>
            </a:r>
          </a:p>
          <a:p>
            <a:pPr marL="0" indent="0" algn="ctr">
              <a:buClr>
                <a:srgbClr val="0070C0"/>
              </a:buClr>
              <a:buNone/>
            </a:pPr>
            <a:endParaRPr lang="en-US" sz="2400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en-US" sz="2400" dirty="0"/>
              <a:t>*Sometimes they overlap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5BB09-33F6-3042-A565-194A8C62E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" r="1395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9129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316</Words>
  <Application>Microsoft Office PowerPoint</Application>
  <PresentationFormat>Widescreen</PresentationFormat>
  <Paragraphs>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Castellar</vt:lpstr>
      <vt:lpstr>Wingdings</vt:lpstr>
      <vt:lpstr>Office Theme</vt:lpstr>
      <vt:lpstr>Unit 5a: Urbanization in the Gilded Age (1870-1920)</vt:lpstr>
      <vt:lpstr>Unit Essential Questions</vt:lpstr>
      <vt:lpstr>Unifying Themes</vt:lpstr>
      <vt:lpstr>The Gilded Age</vt:lpstr>
      <vt:lpstr>Transcontinental Railroad</vt:lpstr>
      <vt:lpstr>Transcontinental Railroad:  Negative Effects</vt:lpstr>
      <vt:lpstr>Industrialists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5a: Urbanization in the Gilded Age (1870-1920)</dc:title>
  <dc:creator>Kate Seifert</dc:creator>
  <cp:lastModifiedBy>Katherine Seifert</cp:lastModifiedBy>
  <cp:revision>4</cp:revision>
  <dcterms:created xsi:type="dcterms:W3CDTF">2020-02-10T03:04:46Z</dcterms:created>
  <dcterms:modified xsi:type="dcterms:W3CDTF">2020-02-10T14:47:10Z</dcterms:modified>
</cp:coreProperties>
</file>