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8" r:id="rId5"/>
    <p:sldId id="259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98133C-8DB8-4237-AB32-2EBFACA4E74E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6E2701-4B60-47E7-BAC6-0BDD99F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6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3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2701-4B60-47E7-BAC6-0BDD99FB7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A64C-4E10-42D7-9226-DE95F4CAF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BAAD6-5308-4931-9440-3E4853F88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F8518-9EF6-4F55-8A27-A5C932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685D-7435-4412-8A54-2AF30469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E946-DEFE-40A2-9407-F81FFA2A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7EE6-F304-4963-8639-B1C83825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14A3D-EE04-45D0-8612-8047F5F44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A2B21-9E05-4857-A789-49D227DD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8B8E6-8584-475C-9846-493536BB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7C4C-BE3B-47C4-8159-E5620A33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10025-AC17-4554-BAA8-03F7B90B0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5D446-0B09-46E9-BC2C-326BFAB72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10B2-C315-45A4-8CC2-9C79A258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6D2BB-A693-4CCB-8AC4-E7F568E9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37E5-0895-42E3-846D-CC4D8F80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BF00-8E56-4676-B25F-F88AD492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35CC-165A-4D23-8B97-747F0038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25ED3-8BAA-4DA2-9B1C-4F16AA22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D15E9-7935-4CAE-ABE8-71BC2D34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7DBC-E375-48DC-A466-9AF9A02F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6E81-C0BB-4324-AB65-1A819EB1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67DA-9206-431A-A328-5E1E2FF9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407D-6976-4860-B429-90D0A2B1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997B-BCDC-4DAB-A9D5-5FD5295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7623-54B8-4A59-8A2F-F1B255B5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6DAA-9469-42A2-8867-40D9DDBD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BC67-C2CF-4939-9F78-FCB44F9A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FB7CB-33B8-4C46-BAE4-55AF39346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9BAB8-5B9C-4EC2-AE4F-FB2E653B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AB3BC-DDB0-4174-B497-5109E10A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37EBB-30E9-4A82-96C5-A3CFDC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3DEB-6424-4379-9E9A-B75F64BB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A06F-80B0-40CE-BF18-6A80A860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9E9D2-93E7-4553-9DC5-2E802DFCA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2EC63-3E9A-4F27-BD12-8EED57622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FB65B-3318-4026-9623-49175D4A3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7788E-E162-44EF-8633-3464292C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D3BE28-A521-4CFA-AC35-B04A7E5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41E5F-F550-4AD2-B2FE-385A3D43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5124-E126-45BA-983F-4A004F46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77967-0CB1-4E42-BBAE-CC722E88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9A6A1-37A0-43C1-BF5A-181CFF04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B8D4B-4331-4840-A216-E8F7789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B4FF9-97AD-4B52-849D-3B14A4E5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516F-521B-46E1-A10C-315A8372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FE308-F8A7-4F29-B571-20E0EA23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BEF3-F929-4CEA-95A5-460ED424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14B1-B59C-48D8-BAEB-9ED77EA7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E357-35C7-4186-88DF-925BE43D3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66FE6-3B01-4D9A-B7FF-759196BE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27BB-6625-4D82-831B-C993A03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E1852-8D28-4A6D-AD88-8F09B3FE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3E9B-F652-4CBA-902E-43EC5233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249F0-BD79-43B7-8F38-5C7725DB0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0AD78-F01E-4DC1-8726-B6A5D058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0C558-FDE2-465A-A827-E731D699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9A911-94DE-468A-AE75-75216A4E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FF099-4EE4-448B-A61E-222FD479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09893-A6B8-4855-808C-2BC75A28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C89C-42F4-445F-BDFB-7321A566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6D718-FED9-4469-A685-DD77EDCAE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C85F-1CE6-494A-A4F7-179AEC50DEDA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F789-C0A7-4E49-99A3-0D3DDB3C8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84E3-6404-49C0-81D5-11A7BB286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47AE-7B8F-4D36-AB00-89A31420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mAtqnEwC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4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0EBB3-36EB-417F-B319-3F4FAA46A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Unit 1B: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  <a:latin typeface="Brush Script MT" panose="03060802040406070304" pitchFamily="66" charset="0"/>
              </a:rPr>
              <a:t>The Road to Independence</a:t>
            </a:r>
            <a:endParaRPr lang="en-US" sz="4400" dirty="0">
              <a:solidFill>
                <a:srgbClr val="FFFF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id="{D69DCFCC-3B55-4A83-8127-EA43D2DF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4" r="1" b="717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D96AF-A71D-46E5-8754-024E726A5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5101" y="917724"/>
            <a:ext cx="3882644" cy="5292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Topic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en-US" sz="2800" dirty="0">
                <a:solidFill>
                  <a:srgbClr val="FFFFFF"/>
                </a:solidFill>
                <a:latin typeface="Castellar" panose="020A0402060406010301" pitchFamily="18" charset="0"/>
              </a:rPr>
              <a:t>Join or Die- </a:t>
            </a:r>
            <a:r>
              <a:rPr lang="en-US" sz="2800" dirty="0">
                <a:solidFill>
                  <a:srgbClr val="FFFFFF"/>
                </a:solidFill>
              </a:rPr>
              <a:t>The French &amp; Indian War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u="sng" dirty="0">
                <a:solidFill>
                  <a:srgbClr val="FFFFFF"/>
                </a:solidFill>
              </a:rPr>
              <a:t>Aim Question</a:t>
            </a:r>
            <a:r>
              <a:rPr lang="en-US" sz="2800" dirty="0">
                <a:solidFill>
                  <a:srgbClr val="FFFFFF"/>
                </a:solidFill>
              </a:rPr>
              <a:t>: How did the American colonies unite during the lead-up to the French and Indian War?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Thursday, September 26, 2019</a:t>
            </a:r>
          </a:p>
        </p:txBody>
      </p:sp>
    </p:spTree>
    <p:extLst>
      <p:ext uri="{BB962C8B-B14F-4D97-AF65-F5344CB8AC3E}">
        <p14:creationId xmlns:p14="http://schemas.microsoft.com/office/powerpoint/2010/main" val="21318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42E2-D276-4BEE-9B33-FC2D187A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Aftermath of the French &amp; Indian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5C6C7-BE4D-47CD-A35B-D26B166D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678755"/>
            <a:ext cx="5314543" cy="3375920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dirty="0"/>
              <a:t>Britain wins the war in 1763- woohoo</a:t>
            </a:r>
          </a:p>
          <a:p>
            <a:pPr algn="ctr"/>
            <a:r>
              <a:rPr lang="en-US" dirty="0"/>
              <a:t>Britain also gains a lot of land from the victory- woohoo</a:t>
            </a:r>
          </a:p>
          <a:p>
            <a:pPr algn="ctr"/>
            <a:r>
              <a:rPr lang="en-US" dirty="0"/>
              <a:t>But there are consequences for the American colonists…</a:t>
            </a:r>
          </a:p>
          <a:p>
            <a:pPr lvl="1" algn="ctr"/>
            <a:r>
              <a:rPr lang="en-US" dirty="0"/>
              <a:t>Proclamation Line of 1763</a:t>
            </a:r>
          </a:p>
          <a:p>
            <a:pPr lvl="1" algn="ctr"/>
            <a:r>
              <a:rPr lang="en-US" dirty="0"/>
              <a:t>New taxes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Image result for treaty of paris 1763">
            <a:extLst>
              <a:ext uri="{FF2B5EF4-FFF2-40B4-BE49-F238E27FC236}">
                <a16:creationId xmlns:a16="http://schemas.microsoft.com/office/drawing/2014/main" id="{3000DA31-2DDA-42BD-B62A-48B3EBDF5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r="17616" b="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5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22C-7510-42ED-849E-2EF5FF19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Proclamation Line of 1763</a:t>
            </a:r>
          </a:p>
        </p:txBody>
      </p:sp>
      <p:pic>
        <p:nvPicPr>
          <p:cNvPr id="3074" name="Picture 2" descr="Image result for proclamation of 1763">
            <a:extLst>
              <a:ext uri="{FF2B5EF4-FFF2-40B4-BE49-F238E27FC236}">
                <a16:creationId xmlns:a16="http://schemas.microsoft.com/office/drawing/2014/main" id="{2DD513AA-215B-4DAF-824D-B3350E7A8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33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664B-7E54-4D39-9C14-5F7940AD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200162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The British wanted to avoid future conflicts with the Native Americans</a:t>
            </a:r>
          </a:p>
          <a:p>
            <a:r>
              <a:rPr lang="en-US" sz="2400" dirty="0"/>
              <a:t>Drew an imaginary boundary along the Appalachian Mountains, separating Native American territory from the 13 colonies. </a:t>
            </a:r>
          </a:p>
          <a:p>
            <a:r>
              <a:rPr lang="en-US" sz="2400" dirty="0"/>
              <a:t>The colonists were forbidden from settling west of this line and taking Native American land.</a:t>
            </a:r>
          </a:p>
          <a:p>
            <a:r>
              <a:rPr lang="en-US" sz="2400" dirty="0"/>
              <a:t>Colonists already living west of this line were ordered to abandon their homes and move back into the 13 colonies.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9D18-3E26-4E3A-8E85-C54265725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28" t="46661"/>
          <a:stretch/>
        </p:blipFill>
        <p:spPr>
          <a:xfrm>
            <a:off x="8413414" y="5596813"/>
            <a:ext cx="2278183" cy="12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1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Proclamation Act of 1763 - King George III Announcement">
            <a:hlinkClick r:id="" action="ppaction://media"/>
            <a:extLst>
              <a:ext uri="{FF2B5EF4-FFF2-40B4-BE49-F238E27FC236}">
                <a16:creationId xmlns:a16="http://schemas.microsoft.com/office/drawing/2014/main" id="{4B61168F-F9E9-4638-9C69-077E37F71B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300" y="96044"/>
            <a:ext cx="11798300" cy="66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ston tea party">
            <a:extLst>
              <a:ext uri="{FF2B5EF4-FFF2-40B4-BE49-F238E27FC236}">
                <a16:creationId xmlns:a16="http://schemas.microsoft.com/office/drawing/2014/main" id="{E5154A80-A62D-490D-8CB5-3BD508970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8"/>
          <a:stretch/>
        </p:blipFill>
        <p:spPr bwMode="auto">
          <a:xfrm>
            <a:off x="0" y="136233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4EF5F-6890-47B2-9173-F0309839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200" y="4666938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Unit 1B: Unifying </a:t>
            </a: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</a:rPr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661E-CB49-45BD-834F-98F6FF2B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5" y="4200041"/>
            <a:ext cx="7144718" cy="2510725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Power, authority, &amp; governance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Civic ideals &amp; practices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Time, Continuity, &amp; Change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Expansion of Economic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C4550E-BE43-406E-81F8-20EDE8071809}"/>
              </a:ext>
            </a:extLst>
          </p:cNvPr>
          <p:cNvCxnSpPr/>
          <p:nvPr/>
        </p:nvCxnSpPr>
        <p:spPr>
          <a:xfrm>
            <a:off x="4292600" y="4013200"/>
            <a:ext cx="0" cy="2844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9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oston massacre">
            <a:extLst>
              <a:ext uri="{FF2B5EF4-FFF2-40B4-BE49-F238E27FC236}">
                <a16:creationId xmlns:a16="http://schemas.microsoft.com/office/drawing/2014/main" id="{CA56E58A-639A-4668-8D6E-27F67A028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-2" b="-2"/>
          <a:stretch/>
        </p:blipFill>
        <p:spPr bwMode="auto">
          <a:xfrm>
            <a:off x="-11909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3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0A13C-7F6C-4030-BE1E-9C3FDFA8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35" y="918813"/>
            <a:ext cx="486917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Unit 1B: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u="sng" dirty="0">
                <a:solidFill>
                  <a:srgbClr val="000000"/>
                </a:solidFill>
              </a:rPr>
              <a:t>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D9D2-010E-4AB8-B34B-0FACB79E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35" y="2244376"/>
            <a:ext cx="5199165" cy="4116135"/>
          </a:xfrm>
        </p:spPr>
        <p:txBody>
          <a:bodyPr anchor="b">
            <a:normAutofit fontScale="92500" lnSpcReduction="20000"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What are the roots of American democracy?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How did America evolve from a colony to an independent nation?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How did colonial experiences prepare the colonists for revolution?</a:t>
            </a:r>
          </a:p>
        </p:txBody>
      </p:sp>
    </p:spTree>
    <p:extLst>
      <p:ext uri="{BB962C8B-B14F-4D97-AF65-F5344CB8AC3E}">
        <p14:creationId xmlns:p14="http://schemas.microsoft.com/office/powerpoint/2010/main" val="403841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er smash bros mario vs">
            <a:extLst>
              <a:ext uri="{FF2B5EF4-FFF2-40B4-BE49-F238E27FC236}">
                <a16:creationId xmlns:a16="http://schemas.microsoft.com/office/drawing/2014/main" id="{55B01C4B-B8C1-4F4F-A5ED-7CDEF3021F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47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F9A15-25A9-4F8E-A8EB-453C3862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3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What was the French &amp; Indian War?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7D5ACAF8-72AE-43A2-A2A9-50C84A334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" b="97669" l="2954" r="94937">
                        <a14:foregroundMark x1="13713" y1="83916" x2="13713" y2="83916"/>
                        <a14:foregroundMark x1="9494" y1="76457" x2="9494" y2="76457"/>
                        <a14:foregroundMark x1="16456" y1="87179" x2="16456" y2="87179"/>
                        <a14:foregroundMark x1="9705" y1="89977" x2="9705" y2="89977"/>
                        <a14:foregroundMark x1="5485" y1="92541" x2="5485" y2="92541"/>
                        <a14:foregroundMark x1="10127" y1="97902" x2="10127" y2="97902"/>
                        <a14:foregroundMark x1="38397" y1="8392" x2="38397" y2="8392"/>
                        <a14:foregroundMark x1="54008" y1="5361" x2="54008" y2="5361"/>
                        <a14:foregroundMark x1="94937" y1="83217" x2="94937" y2="83217"/>
                        <a14:foregroundMark x1="2954" y1="91608" x2="2954" y2="91608"/>
                        <a14:foregroundMark x1="53376" y1="4662" x2="53376" y2="4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7" b="5960"/>
          <a:stretch/>
        </p:blipFill>
        <p:spPr>
          <a:xfrm rot="1578289">
            <a:off x="7257215" y="1685057"/>
            <a:ext cx="3375769" cy="3084193"/>
          </a:xfrm>
          <a:prstGeom prst="rect">
            <a:avLst/>
          </a:prstGeom>
        </p:spPr>
      </p:pic>
      <p:pic>
        <p:nvPicPr>
          <p:cNvPr id="1038" name="Picture 14" descr="Image result for british flag">
            <a:extLst>
              <a:ext uri="{FF2B5EF4-FFF2-40B4-BE49-F238E27FC236}">
                <a16:creationId xmlns:a16="http://schemas.microsoft.com/office/drawing/2014/main" id="{D5E69FB2-F115-4272-A30A-B2148A09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0" b="97400" l="2200" r="99267">
                        <a14:foregroundMark x1="23733" y1="25933" x2="28267" y2="20400"/>
                        <a14:foregroundMark x1="28267" y1="20400" x2="36867" y2="17467"/>
                        <a14:foregroundMark x1="36867" y1="17467" x2="52200" y2="18867"/>
                        <a14:foregroundMark x1="52200" y1="18867" x2="68333" y2="25067"/>
                        <a14:foregroundMark x1="68333" y1="25067" x2="74467" y2="31733"/>
                        <a14:foregroundMark x1="74467" y1="31733" x2="83600" y2="55333"/>
                        <a14:foregroundMark x1="83600" y1="55333" x2="84400" y2="66400"/>
                        <a14:foregroundMark x1="84400" y1="66400" x2="81067" y2="73800"/>
                        <a14:foregroundMark x1="81067" y1="73800" x2="64933" y2="79867"/>
                        <a14:foregroundMark x1="64933" y1="79867" x2="44067" y2="81800"/>
                        <a14:foregroundMark x1="44067" y1="81800" x2="32533" y2="75933"/>
                        <a14:foregroundMark x1="32533" y1="75933" x2="22133" y2="61600"/>
                        <a14:foregroundMark x1="22133" y1="61600" x2="18933" y2="39867"/>
                        <a14:foregroundMark x1="18933" y1="39867" x2="22267" y2="25067"/>
                        <a14:foregroundMark x1="22267" y1="25067" x2="24467" y2="22600"/>
                        <a14:foregroundMark x1="40533" y1="52600" x2="42933" y2="15800"/>
                        <a14:foregroundMark x1="42933" y1="15800" x2="43733" y2="13867"/>
                        <a14:foregroundMark x1="55200" y1="8533" x2="83667" y2="28400"/>
                        <a14:foregroundMark x1="83667" y1="28400" x2="88867" y2="46867"/>
                        <a14:foregroundMark x1="41667" y1="12200" x2="22400" y2="20667"/>
                        <a14:foregroundMark x1="22400" y1="20667" x2="16467" y2="27600"/>
                        <a14:foregroundMark x1="16467" y1="27600" x2="9733" y2="55000"/>
                        <a14:foregroundMark x1="9733" y1="55000" x2="10467" y2="62667"/>
                        <a14:foregroundMark x1="10467" y1="62667" x2="14467" y2="70800"/>
                        <a14:foregroundMark x1="14467" y1="70800" x2="33000" y2="85200"/>
                        <a14:foregroundMark x1="33000" y1="85200" x2="50533" y2="87800"/>
                        <a14:foregroundMark x1="50533" y1="87800" x2="81467" y2="83133"/>
                        <a14:foregroundMark x1="81467" y1="83133" x2="81667" y2="83133"/>
                        <a14:foregroundMark x1="31267" y1="46667" x2="33933" y2="58067"/>
                        <a14:foregroundMark x1="33933" y1="58067" x2="39400" y2="66800"/>
                        <a14:foregroundMark x1="39400" y1="66800" x2="48467" y2="71800"/>
                        <a14:foregroundMark x1="48467" y1="71800" x2="56333" y2="72000"/>
                        <a14:foregroundMark x1="56333" y1="72000" x2="62533" y2="66400"/>
                        <a14:foregroundMark x1="62533" y1="66400" x2="65733" y2="56200"/>
                        <a14:foregroundMark x1="65733" y1="56200" x2="65933" y2="45200"/>
                        <a14:foregroundMark x1="65933" y1="45200" x2="61133" y2="34200"/>
                        <a14:foregroundMark x1="61133" y1="34200" x2="55067" y2="28467"/>
                        <a14:foregroundMark x1="55067" y1="28467" x2="39000" y2="32867"/>
                        <a14:foregroundMark x1="39000" y1="32867" x2="30067" y2="42400"/>
                        <a14:foregroundMark x1="30067" y1="42400" x2="28000" y2="53867"/>
                        <a14:foregroundMark x1="28000" y1="53867" x2="31933" y2="63667"/>
                        <a14:foregroundMark x1="31933" y1="63667" x2="41733" y2="68533"/>
                        <a14:foregroundMark x1="41733" y1="68533" x2="59533" y2="67600"/>
                        <a14:foregroundMark x1="59533" y1="67600" x2="75200" y2="55933"/>
                        <a14:foregroundMark x1="75200" y1="55933" x2="81400" y2="39133"/>
                        <a14:foregroundMark x1="81400" y1="39133" x2="81867" y2="25600"/>
                        <a14:foregroundMark x1="81867" y1="25600" x2="76400" y2="17200"/>
                        <a14:foregroundMark x1="76400" y1="17200" x2="66867" y2="14133"/>
                        <a14:foregroundMark x1="66867" y1="14133" x2="49667" y2="16067"/>
                        <a14:foregroundMark x1="49667" y1="16067" x2="33067" y2="27667"/>
                        <a14:foregroundMark x1="33067" y1="27667" x2="25067" y2="44067"/>
                        <a14:foregroundMark x1="25067" y1="44067" x2="25800" y2="64333"/>
                        <a14:foregroundMark x1="25800" y1="64333" x2="32867" y2="74400"/>
                        <a14:foregroundMark x1="32867" y1="74400" x2="43667" y2="79933"/>
                        <a14:foregroundMark x1="43667" y1="79933" x2="54467" y2="81267"/>
                        <a14:foregroundMark x1="54467" y1="81267" x2="67867" y2="77267"/>
                        <a14:foregroundMark x1="67867" y1="77267" x2="78933" y2="63133"/>
                        <a14:foregroundMark x1="78933" y1="63133" x2="81200" y2="42267"/>
                        <a14:foregroundMark x1="81200" y1="42267" x2="76867" y2="28533"/>
                        <a14:foregroundMark x1="76867" y1="28533" x2="65800" y2="21200"/>
                        <a14:foregroundMark x1="65800" y1="21200" x2="44133" y2="25267"/>
                        <a14:foregroundMark x1="44133" y1="25267" x2="23000" y2="35800"/>
                        <a14:foregroundMark x1="23000" y1="35800" x2="14600" y2="49200"/>
                        <a14:foregroundMark x1="14600" y1="49200" x2="12667" y2="62533"/>
                        <a14:foregroundMark x1="12667" y1="62533" x2="15400" y2="74867"/>
                        <a14:foregroundMark x1="15400" y1="74867" x2="27133" y2="86000"/>
                        <a14:foregroundMark x1="27133" y1="86000" x2="37933" y2="88867"/>
                        <a14:foregroundMark x1="37933" y1="88867" x2="52400" y2="87533"/>
                        <a14:foregroundMark x1="52400" y1="87533" x2="74067" y2="75733"/>
                        <a14:foregroundMark x1="74067" y1="75733" x2="83400" y2="65400"/>
                        <a14:foregroundMark x1="83400" y1="65400" x2="88067" y2="46533"/>
                        <a14:foregroundMark x1="88067" y1="46533" x2="87333" y2="35133"/>
                        <a14:foregroundMark x1="87333" y1="35133" x2="83267" y2="24467"/>
                        <a14:foregroundMark x1="83267" y1="24467" x2="74933" y2="14467"/>
                        <a14:foregroundMark x1="74933" y1="14467" x2="63600" y2="8867"/>
                        <a14:foregroundMark x1="63600" y1="8867" x2="36800" y2="8400"/>
                        <a14:foregroundMark x1="36800" y1="8400" x2="23600" y2="14067"/>
                        <a14:foregroundMark x1="23600" y1="14067" x2="16800" y2="23133"/>
                        <a14:foregroundMark x1="16800" y1="23133" x2="14133" y2="49467"/>
                        <a14:foregroundMark x1="14133" y1="49467" x2="25467" y2="74867"/>
                        <a14:foregroundMark x1="25467" y1="74867" x2="36600" y2="85133"/>
                        <a14:foregroundMark x1="36600" y1="85133" x2="46400" y2="90133"/>
                        <a14:foregroundMark x1="46400" y1="90133" x2="57000" y2="91600"/>
                        <a14:foregroundMark x1="57000" y1="91600" x2="72333" y2="88600"/>
                        <a14:foregroundMark x1="72333" y1="88600" x2="78200" y2="84200"/>
                        <a14:foregroundMark x1="78200" y1="84200" x2="82400" y2="77933"/>
                        <a14:foregroundMark x1="82400" y1="77933" x2="82400" y2="77933"/>
                        <a14:foregroundMark x1="35400" y1="42600" x2="44000" y2="41867"/>
                        <a14:foregroundMark x1="44000" y1="41867" x2="44067" y2="41867"/>
                        <a14:foregroundMark x1="57200" y1="41267" x2="56133" y2="32800"/>
                        <a14:foregroundMark x1="66267" y1="43733" x2="75533" y2="42400"/>
                        <a14:foregroundMark x1="59267" y1="42800" x2="69600" y2="35000"/>
                        <a14:foregroundMark x1="64800" y1="30200" x2="59067" y2="27200"/>
                        <a14:foregroundMark x1="37400" y1="57200" x2="43333" y2="64467"/>
                        <a14:foregroundMark x1="43333" y1="64467" x2="43333" y2="69600"/>
                        <a14:foregroundMark x1="56467" y1="70400" x2="55067" y2="60067"/>
                        <a14:foregroundMark x1="55067" y1="60067" x2="60667" y2="55733"/>
                        <a14:foregroundMark x1="60667" y1="55733" x2="61667" y2="55733"/>
                        <a14:foregroundMark x1="43733" y1="58133" x2="39800" y2="57400"/>
                        <a14:foregroundMark x1="70400" y1="60200" x2="78600" y2="67067"/>
                        <a14:foregroundMark x1="78600" y1="67067" x2="93133" y2="73333"/>
                        <a14:foregroundMark x1="98333" y1="58133" x2="83867" y2="60000"/>
                        <a14:foregroundMark x1="41667" y1="90533" x2="29933" y2="91000"/>
                        <a14:foregroundMark x1="29933" y1="91000" x2="22600" y2="88533"/>
                        <a14:foregroundMark x1="22600" y1="88533" x2="16933" y2="83267"/>
                        <a14:foregroundMark x1="16933" y1="83267" x2="4600" y2="54533"/>
                        <a14:foregroundMark x1="4600" y1="54533" x2="4267" y2="36867"/>
                        <a14:foregroundMark x1="4267" y1="36867" x2="10867" y2="23533"/>
                        <a14:foregroundMark x1="10867" y1="23533" x2="36733" y2="5000"/>
                        <a14:foregroundMark x1="36733" y1="5000" x2="37933" y2="4467"/>
                        <a14:foregroundMark x1="5000" y1="51467" x2="5200" y2="42600"/>
                        <a14:foregroundMark x1="88533" y1="29267" x2="94667" y2="43733"/>
                        <a14:foregroundMark x1="94667" y1="43733" x2="95800" y2="60600"/>
                        <a14:foregroundMark x1="95800" y1="60600" x2="87200" y2="80400"/>
                        <a14:foregroundMark x1="88733" y1="56867" x2="88733" y2="56867"/>
                        <a14:foregroundMark x1="88333" y1="57600" x2="88333" y2="57600"/>
                        <a14:foregroundMark x1="97400" y1="42200" x2="97400" y2="42200"/>
                        <a14:foregroundMark x1="97600" y1="40533" x2="97600" y2="40533"/>
                        <a14:foregroundMark x1="95533" y1="34800" x2="97400" y2="40533"/>
                        <a14:foregroundMark x1="94267" y1="31867" x2="94267" y2="31867"/>
                        <a14:foregroundMark x1="91267" y1="31467" x2="97267" y2="36000"/>
                        <a14:foregroundMark x1="97267" y1="36000" x2="97400" y2="36267"/>
                        <a14:foregroundMark x1="95400" y1="34600" x2="97600" y2="41867"/>
                        <a14:foregroundMark x1="99267" y1="41467" x2="96867" y2="34467"/>
                        <a14:foregroundMark x1="96867" y1="34467" x2="96867" y2="34267"/>
                        <a14:foregroundMark x1="85400" y1="63867" x2="89467" y2="65000"/>
                        <a14:foregroundMark x1="42400" y1="76867" x2="41467" y2="68867"/>
                        <a14:foregroundMark x1="43733" y1="95200" x2="43133" y2="90400"/>
                        <a14:foregroundMark x1="57400" y1="95933" x2="57400" y2="91667"/>
                        <a14:foregroundMark x1="43333" y1="97400" x2="50933" y2="97400"/>
                        <a14:foregroundMark x1="50933" y1="97400" x2="63333" y2="94600"/>
                        <a14:foregroundMark x1="61867" y1="96667" x2="75467" y2="92333"/>
                        <a14:foregroundMark x1="75467" y1="92333" x2="91200" y2="76800"/>
                        <a14:foregroundMark x1="91200" y1="76800" x2="98333" y2="58133"/>
                        <a14:foregroundMark x1="43867" y1="4467" x2="50733" y2="2200"/>
                        <a14:foregroundMark x1="50733" y1="2200" x2="57933" y2="5200"/>
                        <a14:foregroundMark x1="57933" y1="5200" x2="58333" y2="5733"/>
                        <a14:foregroundMark x1="43733" y1="38133" x2="39733" y2="9933"/>
                        <a14:foregroundMark x1="39733" y1="9933" x2="43867" y2="3733"/>
                        <a14:foregroundMark x1="43867" y1="3733" x2="43867" y2="3533"/>
                        <a14:foregroundMark x1="2200" y1="56467" x2="8533" y2="73533"/>
                        <a14:foregroundMark x1="15933" y1="69467" x2="16467" y2="57933"/>
                        <a14:foregroundMark x1="10200" y1="78333" x2="14533" y2="84267"/>
                        <a14:foregroundMark x1="14533" y1="84267" x2="27467" y2="92733"/>
                        <a14:foregroundMark x1="27467" y1="92733" x2="38533" y2="96133"/>
                        <a14:foregroundMark x1="70000" y1="53733" x2="75467" y2="58867"/>
                        <a14:foregroundMark x1="75467" y1="58867" x2="89533" y2="57533"/>
                        <a14:foregroundMark x1="89533" y1="57533" x2="92400" y2="54467"/>
                        <a14:foregroundMark x1="58133" y1="80933" x2="57600" y2="74000"/>
                        <a14:foregroundMark x1="57600" y1="74000" x2="53867" y2="64200"/>
                        <a14:foregroundMark x1="53867" y1="64200" x2="7400" y2="42533"/>
                        <a14:foregroundMark x1="7400" y1="42533" x2="7333" y2="34933"/>
                        <a14:foregroundMark x1="7333" y1="34933" x2="12000" y2="28733"/>
                        <a14:foregroundMark x1="12000" y1="28733" x2="12200" y2="28533"/>
                        <a14:foregroundMark x1="58533" y1="42067" x2="67333" y2="42133"/>
                        <a14:foregroundMark x1="67333" y1="42133" x2="67800" y2="41867"/>
                        <a14:foregroundMark x1="92067" y1="26133" x2="87800" y2="23867"/>
                        <a14:foregroundMark x1="86667" y1="19067" x2="81800" y2="13267"/>
                        <a14:foregroundMark x1="81800" y1="13267" x2="53133" y2="3333"/>
                        <a14:foregroundMark x1="53133" y1="3333" x2="29200" y2="4867"/>
                        <a14:foregroundMark x1="29200" y1="4867" x2="16800" y2="13800"/>
                        <a14:foregroundMark x1="16800" y1="13800" x2="12067" y2="19867"/>
                        <a14:foregroundMark x1="12067" y1="19867" x2="11267" y2="22800"/>
                        <a14:foregroundMark x1="74600" y1="9067" x2="59600" y2="3733"/>
                        <a14:foregroundMark x1="10000" y1="74067" x2="18867" y2="68533"/>
                        <a14:foregroundMark x1="21267" y1="69600" x2="17933" y2="71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337">
            <a:off x="9461500" y="1095616"/>
            <a:ext cx="749300" cy="8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042535-FAE2-4165-B56F-F11F655BF730}"/>
              </a:ext>
            </a:extLst>
          </p:cNvPr>
          <p:cNvSpPr txBox="1"/>
          <p:nvPr/>
        </p:nvSpPr>
        <p:spPr>
          <a:xfrm rot="21423000">
            <a:off x="7628523" y="359767"/>
            <a:ext cx="248107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ENGLAND</a:t>
            </a:r>
          </a:p>
        </p:txBody>
      </p:sp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E9771156-2A58-4449-B99E-253148EF7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0" b="97558" l="1648" r="96705">
                        <a14:foregroundMark x1="6210" y1="42002" x2="11027" y2="26129"/>
                        <a14:foregroundMark x1="11027" y1="26129" x2="12167" y2="24664"/>
                        <a14:foregroundMark x1="30418" y1="6716" x2="48669" y2="6349"/>
                        <a14:foregroundMark x1="48669" y1="6349" x2="64892" y2="8425"/>
                        <a14:foregroundMark x1="64892" y1="8425" x2="85171" y2="41514"/>
                        <a14:foregroundMark x1="87706" y1="52991" x2="93409" y2="37729"/>
                        <a14:foregroundMark x1="93409" y1="37729" x2="93156" y2="29060"/>
                        <a14:foregroundMark x1="93156" y1="29060" x2="89861" y2="21856"/>
                        <a14:foregroundMark x1="89861" y1="21856" x2="89734" y2="21856"/>
                        <a14:foregroundMark x1="81749" y1="56899" x2="90114" y2="54457"/>
                        <a14:foregroundMark x1="90114" y1="54457" x2="95311" y2="48107"/>
                        <a14:foregroundMark x1="95311" y1="48107" x2="96705" y2="39805"/>
                        <a14:foregroundMark x1="64385" y1="5983" x2="29785" y2="2564"/>
                        <a14:foregroundMark x1="2281" y1="45543" x2="1774" y2="39316"/>
                        <a14:foregroundMark x1="31686" y1="93529" x2="56781" y2="90965"/>
                        <a14:foregroundMark x1="32319" y1="96825" x2="39670" y2="97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376">
            <a:off x="1361861" y="2062400"/>
            <a:ext cx="2264292" cy="2350387"/>
          </a:xfrm>
          <a:prstGeom prst="rect">
            <a:avLst/>
          </a:prstGeom>
        </p:spPr>
      </p:pic>
      <p:pic>
        <p:nvPicPr>
          <p:cNvPr id="1042" name="Picture 18" descr="Image result for french flag in circle">
            <a:extLst>
              <a:ext uri="{FF2B5EF4-FFF2-40B4-BE49-F238E27FC236}">
                <a16:creationId xmlns:a16="http://schemas.microsoft.com/office/drawing/2014/main" id="{699CCE4A-D2AF-4110-8E47-A2975712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42" b="91321" l="10000" r="90000">
                        <a14:foregroundMark x1="28370" y1="68394" x2="24783" y2="26684"/>
                        <a14:foregroundMark x1="50652" y1="69689" x2="45000" y2="18394"/>
                        <a14:foregroundMark x1="75326" y1="71503" x2="81196" y2="44171"/>
                        <a14:foregroundMark x1="81196" y1="44171" x2="79239" y2="37047"/>
                        <a14:foregroundMark x1="79239" y1="37047" x2="75109" y2="29663"/>
                        <a14:foregroundMark x1="42935" y1="86917" x2="41413" y2="26813"/>
                        <a14:foregroundMark x1="41413" y1="26813" x2="42717" y2="19689"/>
                        <a14:foregroundMark x1="42717" y1="19689" x2="45870" y2="12953"/>
                        <a14:foregroundMark x1="45870" y1="12953" x2="51957" y2="12435"/>
                        <a14:foregroundMark x1="51957" y1="12435" x2="56522" y2="18264"/>
                        <a14:foregroundMark x1="56522" y1="18264" x2="58152" y2="50259"/>
                        <a14:foregroundMark x1="58152" y1="50259" x2="55652" y2="83549"/>
                        <a14:foregroundMark x1="55652" y1="83549" x2="48043" y2="85233"/>
                        <a14:foregroundMark x1="48043" y1="85233" x2="46413" y2="83679"/>
                        <a14:foregroundMark x1="58370" y1="87176" x2="60870" y2="25648"/>
                        <a14:foregroundMark x1="60870" y1="25648" x2="57174" y2="9326"/>
                        <a14:foregroundMark x1="63478" y1="9845" x2="74022" y2="17098"/>
                        <a14:foregroundMark x1="74022" y1="17098" x2="74348" y2="17228"/>
                        <a14:foregroundMark x1="64130" y1="91062" x2="82283" y2="71503"/>
                        <a14:foregroundMark x1="49565" y1="87953" x2="40761" y2="85363"/>
                        <a14:foregroundMark x1="40761" y1="85363" x2="38913" y2="70207"/>
                        <a14:foregroundMark x1="38913" y1="70207" x2="39457" y2="13472"/>
                        <a14:foregroundMark x1="39457" y1="13472" x2="46522" y2="10881"/>
                        <a14:foregroundMark x1="40000" y1="88342" x2="54457" y2="89767"/>
                        <a14:foregroundMark x1="54457" y1="89767" x2="56957" y2="88472"/>
                        <a14:foregroundMark x1="63370" y1="90933" x2="69022" y2="88731"/>
                        <a14:foregroundMark x1="69022" y1="88731" x2="85652" y2="65415"/>
                        <a14:foregroundMark x1="85652" y1="65415" x2="87391" y2="47021"/>
                        <a14:foregroundMark x1="49783" y1="76684" x2="51413" y2="27979"/>
                        <a14:foregroundMark x1="41413" y1="89249" x2="47500" y2="90026"/>
                        <a14:foregroundMark x1="47500" y1="90026" x2="59783" y2="88731"/>
                        <a14:foregroundMark x1="59783" y1="88731" x2="60543" y2="88342"/>
                        <a14:foregroundMark x1="40326" y1="10751" x2="46739" y2="7902"/>
                        <a14:foregroundMark x1="46739" y1="7902" x2="53804" y2="7772"/>
                        <a14:foregroundMark x1="53804" y1="7772" x2="56087" y2="7772"/>
                        <a14:foregroundMark x1="68587" y1="54275" x2="69239" y2="36269"/>
                        <a14:foregroundMark x1="67826" y1="73964" x2="75978" y2="37824"/>
                        <a14:foregroundMark x1="75978" y1="37824" x2="75543" y2="30181"/>
                        <a14:foregroundMark x1="75543" y1="30181" x2="73587" y2="24223"/>
                        <a14:foregroundMark x1="46522" y1="70725" x2="43587" y2="45337"/>
                        <a14:foregroundMark x1="52935" y1="63731" x2="55761" y2="28109"/>
                        <a14:foregroundMark x1="47826" y1="81477" x2="61196" y2="81477"/>
                        <a14:foregroundMark x1="61196" y1="81477" x2="68804" y2="78627"/>
                        <a14:foregroundMark x1="68804" y1="78627" x2="75000" y2="64637"/>
                        <a14:foregroundMark x1="75000" y1="64637" x2="77174" y2="44689"/>
                        <a14:foregroundMark x1="77174" y1="44689" x2="72065" y2="26295"/>
                        <a14:foregroundMark x1="72065" y1="26295" x2="66304" y2="19430"/>
                        <a14:foregroundMark x1="66304" y1="19430" x2="60543" y2="16969"/>
                        <a14:foregroundMark x1="60543" y1="16969" x2="54565" y2="18394"/>
                        <a14:foregroundMark x1="54565" y1="18394" x2="50109" y2="26554"/>
                        <a14:foregroundMark x1="50109" y1="26554" x2="49565" y2="33031"/>
                        <a14:foregroundMark x1="61304" y1="72280" x2="67717" y2="29145"/>
                        <a14:foregroundMark x1="58696" y1="9974" x2="77826" y2="29145"/>
                        <a14:foregroundMark x1="77826" y1="29145" x2="83696" y2="42098"/>
                        <a14:foregroundMark x1="83696" y1="42098" x2="84891" y2="50259"/>
                        <a14:foregroundMark x1="84891" y1="50259" x2="83043" y2="61269"/>
                        <a14:foregroundMark x1="83043" y1="61269" x2="70652" y2="81477"/>
                        <a14:foregroundMark x1="70652" y1="81477" x2="65217" y2="74482"/>
                        <a14:foregroundMark x1="65217" y1="74482" x2="66304" y2="48446"/>
                        <a14:foregroundMark x1="66304" y1="48446" x2="69565" y2="42746"/>
                        <a14:foregroundMark x1="69565" y1="42746" x2="71848" y2="35104"/>
                        <a14:foregroundMark x1="71848" y1="35104" x2="70978" y2="28238"/>
                        <a14:foregroundMark x1="70978" y1="28238" x2="70000" y2="27979"/>
                        <a14:foregroundMark x1="75652" y1="21373" x2="84457" y2="33290"/>
                        <a14:foregroundMark x1="84457" y1="33290" x2="85761" y2="36658"/>
                        <a14:foregroundMark x1="65326" y1="35881" x2="64239" y2="23705"/>
                        <a14:foregroundMark x1="41087" y1="91062" x2="54565" y2="91321"/>
                        <a14:foregroundMark x1="54565" y1="91321" x2="58043" y2="9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748">
            <a:off x="1086575" y="1494553"/>
            <a:ext cx="1231617" cy="8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91FEF-9CA5-4467-B796-7775C90197E3}"/>
              </a:ext>
            </a:extLst>
          </p:cNvPr>
          <p:cNvSpPr txBox="1"/>
          <p:nvPr/>
        </p:nvSpPr>
        <p:spPr>
          <a:xfrm rot="21344793">
            <a:off x="1517480" y="362922"/>
            <a:ext cx="3098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1141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79FD-6E8B-40D9-BB5E-3372518B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French &amp; Indian War </a:t>
            </a:r>
            <a:r>
              <a:rPr lang="en-US" b="1" u="sng" dirty="0"/>
              <a:t>(AKA: 7 Years War)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5B53-338F-4980-8BBF-3FD37427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1756-1763</a:t>
            </a:r>
            <a:r>
              <a:rPr lang="en-US" dirty="0"/>
              <a:t> French &amp; Native American allies v. British &amp; Native American allies</a:t>
            </a:r>
          </a:p>
          <a:p>
            <a:r>
              <a:rPr lang="en-US" dirty="0"/>
              <a:t>France expanding territory in America (Ohio River Valley) </a:t>
            </a:r>
            <a:r>
              <a:rPr lang="en-US" dirty="0">
                <a:sym typeface="Wingdings" panose="05000000000000000000" pitchFamily="2" charset="2"/>
              </a:rPr>
              <a:t> conflict with British over land claims</a:t>
            </a:r>
          </a:p>
          <a:p>
            <a:r>
              <a:rPr lang="en-US" dirty="0"/>
              <a:t>Early victories for France = brutal defeats for Britain </a:t>
            </a:r>
          </a:p>
          <a:p>
            <a:pPr lvl="1"/>
            <a:r>
              <a:rPr lang="en-US" dirty="0"/>
              <a:t>Famous survivors: </a:t>
            </a:r>
          </a:p>
          <a:p>
            <a:pPr lvl="2"/>
            <a:r>
              <a:rPr lang="en-US" sz="2400" dirty="0"/>
              <a:t>Daniel Boone 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George Washington</a:t>
            </a:r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1F4ADDB8-1EF0-4176-897C-9FA6967E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0" b="93805" l="9914" r="89224">
                        <a14:foregroundMark x1="31034" y1="9292" x2="42672" y2="9292"/>
                        <a14:foregroundMark x1="27155" y1="86726" x2="72845" y2="93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53" y="4107290"/>
            <a:ext cx="1524513" cy="1485086"/>
          </a:xfrm>
          <a:prstGeom prst="rect">
            <a:avLst/>
          </a:prstGeom>
        </p:spPr>
      </p:pic>
      <p:pic>
        <p:nvPicPr>
          <p:cNvPr id="8" name="Picture 7" descr="A close up of a person wearing a hat and sunglasses&#10;&#10;Description automatically generated">
            <a:extLst>
              <a:ext uri="{FF2B5EF4-FFF2-40B4-BE49-F238E27FC236}">
                <a16:creationId xmlns:a16="http://schemas.microsoft.com/office/drawing/2014/main" id="{7ED58AAC-0BA2-40F7-AC50-EBD1D1749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23" b="97254" l="9620" r="89933">
                        <a14:foregroundMark x1="77181" y1="52403" x2="74049" y2="23799"/>
                        <a14:foregroundMark x1="68233" y1="19908" x2="55034" y2="11670"/>
                        <a14:foregroundMark x1="82103" y1="46453" x2="83445" y2="32723"/>
                        <a14:foregroundMark x1="83445" y1="32723" x2="82998" y2="31808"/>
                        <a14:foregroundMark x1="20134" y1="49657" x2="20134" y2="36613"/>
                        <a14:foregroundMark x1="20134" y1="36613" x2="22371" y2="33181"/>
                        <a14:foregroundMark x1="46980" y1="95652" x2="52349" y2="84897"/>
                        <a14:foregroundMark x1="52349" y1="84897" x2="59284" y2="78719"/>
                        <a14:foregroundMark x1="57494" y1="7551" x2="44295" y2="7551"/>
                        <a14:foregroundMark x1="40268" y1="93593" x2="40268" y2="93593"/>
                        <a14:foregroundMark x1="46756" y1="97254" x2="46756" y2="97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09" y="5486549"/>
            <a:ext cx="1316334" cy="1286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842BE-8EE8-4F11-88C5-D4F41E13FDF0}"/>
              </a:ext>
            </a:extLst>
          </p:cNvPr>
          <p:cNvSpPr txBox="1"/>
          <p:nvPr/>
        </p:nvSpPr>
        <p:spPr>
          <a:xfrm>
            <a:off x="6543499" y="4372908"/>
            <a:ext cx="530560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Guy who didn’t make it out:</a:t>
            </a:r>
          </a:p>
          <a:p>
            <a:pPr algn="ctr"/>
            <a:r>
              <a:rPr lang="en-US" sz="2400" dirty="0"/>
              <a:t>General Edward Braddock</a:t>
            </a:r>
          </a:p>
          <a:p>
            <a:pPr algn="ctr"/>
            <a:r>
              <a:rPr lang="en-US" sz="2800" dirty="0"/>
              <a:t> “</a:t>
            </a:r>
            <a:r>
              <a:rPr lang="en-US" sz="2800" i="1" dirty="0"/>
              <a:t>We shall better know how to deal with them another time</a:t>
            </a:r>
            <a:r>
              <a:rPr lang="en-US" sz="2800" dirty="0"/>
              <a:t>”</a:t>
            </a:r>
          </a:p>
          <a:p>
            <a:pPr algn="ctr"/>
            <a:r>
              <a:rPr lang="en-US" sz="2400" dirty="0"/>
              <a:t>-reported last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3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F6F6-D8D3-4AED-A547-1E58EC1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French &amp; Indian War: </a:t>
            </a:r>
            <a:r>
              <a:rPr lang="en-US" b="1" u="sng" dirty="0">
                <a:latin typeface="Britannic Bold" panose="020B0903060703020204" pitchFamily="34" charset="0"/>
              </a:rPr>
              <a:t>Britain Fights Back</a:t>
            </a:r>
          </a:p>
        </p:txBody>
      </p:sp>
      <p:pic>
        <p:nvPicPr>
          <p:cNvPr id="5122" name="Picture 2" descr="Image result for british flag boxing glove">
            <a:extLst>
              <a:ext uri="{FF2B5EF4-FFF2-40B4-BE49-F238E27FC236}">
                <a16:creationId xmlns:a16="http://schemas.microsoft.com/office/drawing/2014/main" id="{1BCDA06A-BAB0-4E1E-8247-8C24DA9FC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210800" y="3730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44CD3-64B5-4D1D-9C1E-6D55579F1585}"/>
              </a:ext>
            </a:extLst>
          </p:cNvPr>
          <p:cNvSpPr txBox="1"/>
          <p:nvPr/>
        </p:nvSpPr>
        <p:spPr>
          <a:xfrm>
            <a:off x="546100" y="1625600"/>
            <a:ext cx="1089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War started in the colonies but soon reached Europe and Asia (mainland + other British/French colonies abroad)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Sensing an all-out world war and fearing the fate of the British Empire, Prime Minister William Pitt began taking out loans and raising taxes to pay for military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Trick worked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British returned to battle better prepared and equipped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After a series of key battles throughout North America (modern-day U.S. and Canada), Britain defeated the French and their allies in 1763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*Treaty of Paris 1763: ended the war officially; Britain gained present-day Canada and surrendered its claim to the land east of the Mississippi River (ONLY EXCEPTION: NEW ORLEANS, LOUISIANA); France’s ally Spain gave Florida to Britain, in exchange for Cuba (which Britain had captured during the war)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AC47-6C66-46A2-B73C-83F17265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4000"/>
            <a:ext cx="6205219" cy="10897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u="sng" dirty="0"/>
              <a:t>Benjamin Franklin &amp; The Albany Plan of Union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3A4E70B-0A33-44FE-8184-9D39459ED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6" t="-1" r="17310" b="-1"/>
          <a:stretch/>
        </p:blipFill>
        <p:spPr>
          <a:xfrm>
            <a:off x="-114300" y="0"/>
            <a:ext cx="30607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A0D02-EB28-4825-BD62-C76A855AD855}"/>
              </a:ext>
            </a:extLst>
          </p:cNvPr>
          <p:cNvSpPr txBox="1"/>
          <p:nvPr/>
        </p:nvSpPr>
        <p:spPr>
          <a:xfrm>
            <a:off x="3187700" y="1574800"/>
            <a:ext cx="866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June 1754: fighting had already begun between British &amp; French in the colonies even though war wasn’t officially declared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Benjamin Franklin and other delegates from 7 colonies met in Albany, New York to discuss unifying and strengthening themselves against outside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Inspired by the Iroquois League, Franklin proposed the </a:t>
            </a:r>
            <a:r>
              <a:rPr lang="en-US" sz="2000" b="1" u="sng" dirty="0"/>
              <a:t>Albany Plan of Union</a:t>
            </a:r>
            <a:r>
              <a:rPr lang="en-US" sz="2000" dirty="0"/>
              <a:t>: this called for a grand council of delegates from each colony, led by a President General who would be appointed by the British crown (King or Queen)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Delegates at the meeting approved the idea, but colonial legislatures rejected it- sorry Ben Franks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SIGNIFICANCE: Though it was rejected, the Albany Plan of Union later provided a model for the government of the United States after the colonies gained their independence.</a:t>
            </a:r>
          </a:p>
        </p:txBody>
      </p:sp>
    </p:spTree>
    <p:extLst>
      <p:ext uri="{BB962C8B-B14F-4D97-AF65-F5344CB8AC3E}">
        <p14:creationId xmlns:p14="http://schemas.microsoft.com/office/powerpoint/2010/main" val="390707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2F4E-E080-44B6-AC10-02F87B83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75" y="-2008"/>
            <a:ext cx="406264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>
                <a:solidFill>
                  <a:schemeClr val="accent1"/>
                </a:solidFill>
                <a:latin typeface="Chiller" panose="04020404031007020602" pitchFamily="82" charset="0"/>
              </a:rPr>
              <a:t>Join</a:t>
            </a:r>
            <a:r>
              <a:rPr lang="en-US" sz="7200" u="sng" dirty="0">
                <a:latin typeface="Chiller" panose="04020404031007020602" pitchFamily="82" charset="0"/>
              </a:rPr>
              <a:t> or </a:t>
            </a:r>
            <a:r>
              <a:rPr lang="en-US" sz="7200" u="sng" dirty="0">
                <a:solidFill>
                  <a:srgbClr val="C00000"/>
                </a:solidFill>
                <a:latin typeface="Chiller" panose="04020404031007020602" pitchFamily="82" charset="0"/>
              </a:rPr>
              <a:t>Die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718A3ACA-0967-42C7-BE23-F1100E76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75" y="918130"/>
            <a:ext cx="4389108" cy="4584271"/>
          </a:xfrm>
        </p:spPr>
        <p:txBody>
          <a:bodyPr anchor="t">
            <a:normAutofit/>
          </a:bodyPr>
          <a:lstStyle/>
          <a:p>
            <a:r>
              <a:rPr lang="en-US" sz="2100" dirty="0"/>
              <a:t>1754: Ben Franklin wrote an article in the </a:t>
            </a:r>
            <a:r>
              <a:rPr lang="en-US" sz="2100" i="1" dirty="0"/>
              <a:t>Pennsylvania Gazette</a:t>
            </a:r>
            <a:r>
              <a:rPr lang="en-US" sz="2100" dirty="0"/>
              <a:t> informing colonists of conflicts between the French/their allies and the colonists</a:t>
            </a:r>
          </a:p>
          <a:p>
            <a:r>
              <a:rPr lang="en-US" sz="2100" dirty="0"/>
              <a:t>He wrote about the taking of Fort Necessity, a stronghold built and defended by colonists, including George Washington; the fort was easily taken by the French</a:t>
            </a:r>
          </a:p>
          <a:p>
            <a:r>
              <a:rPr lang="en-US" sz="2100" dirty="0"/>
              <a:t>He also wrote about </a:t>
            </a:r>
            <a:r>
              <a:rPr lang="en-US" sz="2100" b="1" dirty="0"/>
              <a:t>atrocities</a:t>
            </a:r>
            <a:r>
              <a:rPr lang="en-US" sz="2100" dirty="0"/>
              <a:t> committed by the French &amp; their allies, including stealing colonists’ property and murdering them</a:t>
            </a:r>
          </a:p>
        </p:txBody>
      </p:sp>
      <p:pic>
        <p:nvPicPr>
          <p:cNvPr id="6146" name="Picture 2" descr="Image result for join or die snake">
            <a:extLst>
              <a:ext uri="{FF2B5EF4-FFF2-40B4-BE49-F238E27FC236}">
                <a16:creationId xmlns:a16="http://schemas.microsoft.com/office/drawing/2014/main" id="{BFBBEE95-AC45-451E-8268-3F9DF7EE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549" y="1253998"/>
            <a:ext cx="6192176" cy="43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1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0BD0-6577-4BB9-BB34-151B9933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196459"/>
            <a:ext cx="5909852" cy="2889114"/>
          </a:xfrm>
        </p:spPr>
        <p:txBody>
          <a:bodyPr anchor="b">
            <a:normAutofit/>
          </a:bodyPr>
          <a:lstStyle/>
          <a:p>
            <a:r>
              <a:rPr lang="en-US" dirty="0"/>
              <a:t>U1B: </a:t>
            </a:r>
            <a:br>
              <a:rPr lang="en-US" dirty="0"/>
            </a:br>
            <a:r>
              <a:rPr lang="en-US" dirty="0">
                <a:latin typeface="Brush Script MT" panose="03060802040406070304" pitchFamily="66" charset="0"/>
              </a:rPr>
              <a:t>The Road to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90236-4ECB-4EBB-893F-5C0C74C26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5821" y="3370932"/>
            <a:ext cx="6311879" cy="3118769"/>
          </a:xfrm>
        </p:spPr>
        <p:txBody>
          <a:bodyPr anchor="t">
            <a:normAutofit fontScale="92500"/>
          </a:bodyPr>
          <a:lstStyle/>
          <a:p>
            <a:r>
              <a:rPr lang="en-US" sz="2800" u="sng" dirty="0"/>
              <a:t>Topic</a:t>
            </a:r>
            <a:r>
              <a:rPr lang="en-US" sz="2800" dirty="0"/>
              <a:t>: The Aftermath of the French &amp; Indian War</a:t>
            </a:r>
          </a:p>
          <a:p>
            <a:endParaRPr lang="en-US" sz="2800" dirty="0"/>
          </a:p>
          <a:p>
            <a:r>
              <a:rPr lang="en-US" sz="2800" u="sng" dirty="0"/>
              <a:t>Aim</a:t>
            </a:r>
            <a:r>
              <a:rPr lang="en-US" sz="2800" dirty="0"/>
              <a:t>: How did Britain become the colonists’ enemy after the French &amp; Indian War?</a:t>
            </a:r>
          </a:p>
          <a:p>
            <a:endParaRPr lang="en-US" sz="2800" dirty="0"/>
          </a:p>
          <a:p>
            <a:r>
              <a:rPr lang="en-US" sz="2800" dirty="0"/>
              <a:t>Friday, September 27, 2019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proclamation of 1763">
            <a:extLst>
              <a:ext uri="{FF2B5EF4-FFF2-40B4-BE49-F238E27FC236}">
                <a16:creationId xmlns:a16="http://schemas.microsoft.com/office/drawing/2014/main" id="{31B3412B-3176-48F8-B38B-367176FB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6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719</Words>
  <Application>Microsoft Macintosh PowerPoint</Application>
  <PresentationFormat>Widescreen</PresentationFormat>
  <Paragraphs>78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Brush Script MT</vt:lpstr>
      <vt:lpstr>Arial</vt:lpstr>
      <vt:lpstr>Britannic Bold</vt:lpstr>
      <vt:lpstr>Calibri</vt:lpstr>
      <vt:lpstr>Calibri Light</vt:lpstr>
      <vt:lpstr>Castellar</vt:lpstr>
      <vt:lpstr>Chiller</vt:lpstr>
      <vt:lpstr>Office Theme</vt:lpstr>
      <vt:lpstr>Unit 1B:  The Road to Independence</vt:lpstr>
      <vt:lpstr>Unit 1B: Unifying Themes</vt:lpstr>
      <vt:lpstr>Unit 1B:  Essential Questions</vt:lpstr>
      <vt:lpstr>1st: What was the French &amp; Indian War?</vt:lpstr>
      <vt:lpstr>French &amp; Indian War (AKA: 7 Years War)</vt:lpstr>
      <vt:lpstr>French &amp; Indian War: Britain Fights Back</vt:lpstr>
      <vt:lpstr>Benjamin Franklin &amp; The Albany Plan of Union</vt:lpstr>
      <vt:lpstr>Join or Die</vt:lpstr>
      <vt:lpstr>U1B:  The Road to Independence</vt:lpstr>
      <vt:lpstr>Aftermath of the French &amp; Indian War</vt:lpstr>
      <vt:lpstr>Proclamation Line of 1763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1B:  The Road to Independence</dc:title>
  <dc:creator>Katherine Seifert</dc:creator>
  <cp:lastModifiedBy>Kate Seifert</cp:lastModifiedBy>
  <cp:revision>2</cp:revision>
  <dcterms:created xsi:type="dcterms:W3CDTF">2019-09-26T18:57:45Z</dcterms:created>
  <dcterms:modified xsi:type="dcterms:W3CDTF">2019-10-01T19:40:02Z</dcterms:modified>
</cp:coreProperties>
</file>